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61" r:id="rId9"/>
    <p:sldId id="262" r:id="rId10"/>
    <p:sldId id="273" r:id="rId11"/>
    <p:sldId id="278" r:id="rId12"/>
    <p:sldId id="263" r:id="rId13"/>
    <p:sldId id="264" r:id="rId14"/>
    <p:sldId id="270" r:id="rId15"/>
    <p:sldId id="268" r:id="rId16"/>
    <p:sldId id="274" r:id="rId17"/>
    <p:sldId id="275" r:id="rId18"/>
    <p:sldId id="267" r:id="rId19"/>
    <p:sldId id="272" r:id="rId20"/>
    <p:sldId id="269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17C-5F36-4F21-8474-4DECF25D7012}" type="datetimeFigureOut">
              <a:rPr lang="ru-RU" smtClean="0"/>
              <a:pPr/>
              <a:t>23.06.2015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543-46A3-4674-B3AB-78E2488A397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0070C0"/>
                </a:solidFill>
              </a:rPr>
              <a:t>Прототип военной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онлайн</a:t>
            </a:r>
            <a:r>
              <a:rPr lang="ru-RU" sz="3600" b="1" i="1" dirty="0" err="1" smtClean="0">
                <a:solidFill>
                  <a:srgbClr val="0070C0"/>
                </a:solidFill>
              </a:rPr>
              <a:t>-стратегии</a:t>
            </a:r>
            <a:r>
              <a:rPr lang="ru-RU" sz="3600" b="1" i="1" dirty="0" smtClean="0">
                <a:solidFill>
                  <a:srgbClr val="0070C0"/>
                </a:solidFill>
              </a:rPr>
              <a:t> </a:t>
            </a:r>
            <a:r>
              <a:rPr lang="ru-RU" sz="3600" b="1" i="1" dirty="0" smtClean="0">
                <a:solidFill>
                  <a:srgbClr val="0070C0"/>
                </a:solidFill>
              </a:rPr>
              <a:t>на реальных картах с использованием данных </a:t>
            </a:r>
            <a:r>
              <a:rPr lang="ru-RU" sz="3600" b="1" i="1" dirty="0" err="1" smtClean="0">
                <a:solidFill>
                  <a:srgbClr val="0070C0"/>
                </a:solidFill>
              </a:rPr>
              <a:t>OpenStre</a:t>
            </a:r>
            <a:r>
              <a:rPr lang="en-US" sz="3600" b="1" i="1" dirty="0" smtClean="0">
                <a:solidFill>
                  <a:srgbClr val="0070C0"/>
                </a:solidFill>
              </a:rPr>
              <a:t>e</a:t>
            </a:r>
            <a:r>
              <a:rPr lang="ru-RU" sz="3600" b="1" i="1" dirty="0" err="1" smtClean="0">
                <a:solidFill>
                  <a:srgbClr val="0070C0"/>
                </a:solidFill>
              </a:rPr>
              <a:t>t</a:t>
            </a:r>
            <a:r>
              <a:rPr lang="en-US" sz="3600" b="1" i="1" dirty="0" smtClean="0">
                <a:solidFill>
                  <a:srgbClr val="0070C0"/>
                </a:solidFill>
              </a:rPr>
              <a:t>Map</a:t>
            </a:r>
            <a:endParaRPr lang="ru-RU" sz="3600" b="1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038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Магистрант: 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Кузовков Александр Владимирович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47244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Научный руководитель:</a:t>
            </a:r>
          </a:p>
          <a:p>
            <a:pPr>
              <a:defRPr/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к.т.н., доцент</a:t>
            </a:r>
            <a:r>
              <a:rPr lang="ru-RU" sz="2000" b="1" dirty="0" smtClean="0">
                <a:latin typeface="Arial" pitchFamily="34" charset="0"/>
                <a:cs typeface="Arial" pitchFamily="34" charset="0"/>
              </a:rPr>
              <a:t> Алексей Валерьевич Егошин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определения  окружения</a:t>
            </a: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1" y="11430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0" y="1295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Граф дорожной сети:</a:t>
            </a:r>
          </a:p>
          <a:p>
            <a:r>
              <a:rPr lang="en-US" dirty="0" smtClean="0"/>
              <a:t>~ 1000000 </a:t>
            </a:r>
            <a:r>
              <a:rPr lang="ru-RU" dirty="0" smtClean="0"/>
              <a:t>узлов</a:t>
            </a:r>
          </a:p>
          <a:p>
            <a:r>
              <a:rPr lang="en-US" dirty="0" smtClean="0"/>
              <a:t>~ 2600000 </a:t>
            </a:r>
            <a:r>
              <a:rPr lang="ru-RU" dirty="0" smtClean="0"/>
              <a:t>дуг</a:t>
            </a:r>
          </a:p>
          <a:p>
            <a:r>
              <a:rPr lang="ru-RU" dirty="0" smtClean="0"/>
              <a:t>Время расчета окружения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1,5 c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2000" y="45720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smtClean="0"/>
              <a:t>Конфигурация оборудования:</a:t>
            </a:r>
            <a:endParaRPr lang="en-US" u="sng" dirty="0" smtClean="0"/>
          </a:p>
          <a:p>
            <a:r>
              <a:rPr lang="ru-RU" dirty="0" err="1" smtClean="0"/>
              <a:t>Intel</a:t>
            </a:r>
            <a:r>
              <a:rPr lang="ru-RU" dirty="0" smtClean="0"/>
              <a:t>(R) </a:t>
            </a:r>
            <a:r>
              <a:rPr lang="ru-RU" dirty="0" err="1" smtClean="0"/>
              <a:t>Core</a:t>
            </a:r>
            <a:r>
              <a:rPr lang="ru-RU" dirty="0" smtClean="0"/>
              <a:t>(TM) i7-4770 CPU @ 3.40GHz, 16Гб оперативной памяти под управлением ОС  </a:t>
            </a:r>
            <a:r>
              <a:rPr lang="en-US" dirty="0" err="1" smtClean="0"/>
              <a:t>Ubuntu</a:t>
            </a:r>
            <a:r>
              <a:rPr lang="en-US" dirty="0" smtClean="0"/>
              <a:t> Server </a:t>
            </a:r>
            <a:r>
              <a:rPr lang="ru-RU" dirty="0" smtClean="0"/>
              <a:t>14.04.</a:t>
            </a:r>
            <a:endParaRPr lang="ru-RU" dirty="0"/>
          </a:p>
        </p:txBody>
      </p:sp>
      <p:pic>
        <p:nvPicPr>
          <p:cNvPr id="8193" name="Picture 1" descr="J:\C\Учеба\Thesis_materials(отчет по практике)\thesis\diagram\around_scheme.png"/>
          <p:cNvPicPr>
            <a:picLocks noChangeAspect="1" noChangeArrowheads="1"/>
          </p:cNvPicPr>
          <p:nvPr/>
        </p:nvPicPr>
        <p:blipFill>
          <a:blip r:embed="rId5" cstate="print"/>
          <a:srcRect l="6307" t="7930" r="9388" b="6900"/>
          <a:stretch>
            <a:fillRect/>
          </a:stretch>
        </p:blipFill>
        <p:spPr bwMode="auto">
          <a:xfrm>
            <a:off x="4191000" y="3124200"/>
            <a:ext cx="4863630" cy="35814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077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10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0" y="228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Проблема несвязных путей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 t="2927" r="19318" b="3421"/>
          <a:stretch>
            <a:fillRect/>
          </a:stretch>
        </p:blipFill>
        <p:spPr bwMode="auto">
          <a:xfrm>
            <a:off x="914400" y="1219200"/>
            <a:ext cx="7239000" cy="549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962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Высотные данные. </a:t>
            </a:r>
            <a:r>
              <a:rPr lang="en-US" sz="3200" i="1" dirty="0" smtClean="0">
                <a:solidFill>
                  <a:srgbClr val="0070C0"/>
                </a:solidFill>
              </a:rPr>
              <a:t>GTOPO 30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 t="6171" r="1409" b="1996"/>
          <a:stretch>
            <a:fillRect/>
          </a:stretch>
        </p:blipFill>
        <p:spPr bwMode="auto">
          <a:xfrm>
            <a:off x="914400" y="1219200"/>
            <a:ext cx="7391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Климатические данные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 t="6999" r="815"/>
          <a:stretch>
            <a:fillRect/>
          </a:stretch>
        </p:blipFill>
        <p:spPr bwMode="auto">
          <a:xfrm>
            <a:off x="762000" y="1143001"/>
            <a:ext cx="5181600" cy="377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762000" y="5105400"/>
          <a:ext cx="8077200" cy="1402080"/>
        </p:xfrm>
        <a:graphic>
          <a:graphicData uri="http://schemas.openxmlformats.org/drawingml/2006/table">
            <a:tbl>
              <a:tblPr/>
              <a:tblGrid>
                <a:gridCol w="538480"/>
                <a:gridCol w="604520"/>
                <a:gridCol w="472440"/>
                <a:gridCol w="538480"/>
                <a:gridCol w="589280"/>
                <a:gridCol w="533400"/>
                <a:gridCol w="49276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  <a:gridCol w="53848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Calibri"/>
                          <a:ea typeface="Times New Roman"/>
                          <a:cs typeface="Times New Roman"/>
                        </a:rPr>
                        <a:t>STN---WBAN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YEARMODA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TEMP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DEWP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SLP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STP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VISIB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WDSP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MXSPD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GUST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MAX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MIN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PRCP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SNDP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latin typeface="Calibri"/>
                          <a:ea typeface="Times New Roman"/>
                          <a:cs typeface="Times New Roman"/>
                        </a:rPr>
                        <a:t>FRSHTT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20140101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74.4 24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1008.7 24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4.0 24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86.7*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82.2*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20140102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74.9 24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1009.1 24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4.7 24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6.0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87.8*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81.3*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008418  99999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latin typeface="Calibri"/>
                          <a:ea typeface="Times New Roman"/>
                          <a:cs typeface="Times New Roman"/>
                        </a:rPr>
                        <a:t>20140103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83.3 24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75.2 24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1008.2 24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9999.9  0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6.2 24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3.8 24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13.0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87.1*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80.4*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99.99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999.9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latin typeface="Calibri"/>
                          <a:ea typeface="Times New Roman"/>
                          <a:cs typeface="Times New Roman"/>
                        </a:rPr>
                        <a:t>010000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895600" y="2286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Подключение к серверу</a:t>
            </a:r>
          </a:p>
        </p:txBody>
      </p:sp>
      <p:pic>
        <p:nvPicPr>
          <p:cNvPr id="5" name="Рисунок 4" descr="J:\C\Учеба\Thesis_materials(отчет по практике)\thesis\diagram\activity_diagram_select_game.png"/>
          <p:cNvPicPr/>
          <p:nvPr/>
        </p:nvPicPr>
        <p:blipFill>
          <a:blip r:embed="rId4" cstate="print"/>
          <a:srcRect l="2225" t="4331" r="5645" b="5350"/>
          <a:stretch>
            <a:fillRect/>
          </a:stretch>
        </p:blipFill>
        <p:spPr bwMode="auto">
          <a:xfrm>
            <a:off x="838200" y="10668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981200" y="2286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Взаимодействие клиент-сервер</a:t>
            </a:r>
          </a:p>
        </p:txBody>
      </p:sp>
      <p:pic>
        <p:nvPicPr>
          <p:cNvPr id="5" name="Рисунок 4" descr="J:\C\Учеба\Thesis_materials(отчет по практике)\thesis\diagram\activity_diagram_sync.png"/>
          <p:cNvPicPr/>
          <p:nvPr/>
        </p:nvPicPr>
        <p:blipFill>
          <a:blip r:embed="rId4" cstate="print"/>
          <a:srcRect l="1943" t="3857" r="24654" b="4755"/>
          <a:stretch>
            <a:fillRect/>
          </a:stretch>
        </p:blipFill>
        <p:spPr bwMode="auto">
          <a:xfrm>
            <a:off x="838200" y="1066800"/>
            <a:ext cx="7620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Рельеф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192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en-US" dirty="0" smtClean="0"/>
              <a:t>180 </a:t>
            </a:r>
            <a:r>
              <a:rPr lang="ru-RU" dirty="0" smtClean="0"/>
              <a:t>таблиц по</a:t>
            </a:r>
          </a:p>
          <a:p>
            <a:r>
              <a:rPr lang="ru-RU" dirty="0" smtClean="0"/>
              <a:t>1296060 записей</a:t>
            </a:r>
          </a:p>
          <a:p>
            <a:r>
              <a:rPr lang="ru-RU" dirty="0" smtClean="0"/>
              <a:t>Время обновления высот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0</a:t>
            </a:r>
            <a:r>
              <a:rPr lang="en-US" dirty="0" smtClean="0"/>
              <a:t>,5 c</a:t>
            </a:r>
            <a:endParaRPr lang="ru-RU" dirty="0"/>
          </a:p>
        </p:txBody>
      </p:sp>
      <p:pic>
        <p:nvPicPr>
          <p:cNvPr id="8" name="Рисунок 7" descr="J:\C\Учеба\Thesis_materials(отчет по практике)\thesis\diagram\activity_diagram_elevation.png"/>
          <p:cNvPicPr/>
          <p:nvPr/>
        </p:nvPicPr>
        <p:blipFill>
          <a:blip r:embed="rId4" cstate="print"/>
          <a:srcRect l="1661" t="3509" r="21869" b="5052"/>
          <a:stretch>
            <a:fillRect/>
          </a:stretch>
        </p:blipFill>
        <p:spPr bwMode="auto">
          <a:xfrm>
            <a:off x="838200" y="1066800"/>
            <a:ext cx="5943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Погода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2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БД </a:t>
            </a:r>
            <a:r>
              <a:rPr lang="en-US" u="sng" dirty="0" err="1" smtClean="0"/>
              <a:t>SQLite</a:t>
            </a:r>
            <a:endParaRPr lang="en-US" u="sng" dirty="0" smtClean="0"/>
          </a:p>
          <a:p>
            <a:r>
              <a:rPr lang="ru-RU" dirty="0" smtClean="0"/>
              <a:t>Данные по 82492</a:t>
            </a:r>
          </a:p>
          <a:p>
            <a:r>
              <a:rPr lang="ru-RU" dirty="0" smtClean="0"/>
              <a:t>станциям.</a:t>
            </a:r>
          </a:p>
          <a:p>
            <a:r>
              <a:rPr lang="en-US" dirty="0" smtClean="0"/>
              <a:t>~3200000</a:t>
            </a:r>
            <a:r>
              <a:rPr lang="ru-RU" dirty="0" smtClean="0"/>
              <a:t> записей</a:t>
            </a:r>
          </a:p>
          <a:p>
            <a:r>
              <a:rPr lang="ru-RU" dirty="0" smtClean="0"/>
              <a:t>за год. На каждый год своя база.</a:t>
            </a:r>
            <a:endParaRPr lang="en-US" dirty="0" smtClean="0"/>
          </a:p>
          <a:p>
            <a:r>
              <a:rPr lang="ru-RU" dirty="0" smtClean="0"/>
              <a:t>Время обновления погоды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 ~  </a:t>
            </a:r>
            <a:r>
              <a:rPr lang="ru-RU" dirty="0" smtClean="0"/>
              <a:t>1</a:t>
            </a:r>
            <a:r>
              <a:rPr lang="en-US" dirty="0" smtClean="0"/>
              <a:t>,</a:t>
            </a:r>
            <a:r>
              <a:rPr lang="ru-RU" dirty="0" smtClean="0"/>
              <a:t>0</a:t>
            </a:r>
            <a:r>
              <a:rPr lang="en-US" dirty="0" smtClean="0"/>
              <a:t> c</a:t>
            </a:r>
            <a:endParaRPr lang="ru-RU" dirty="0"/>
          </a:p>
        </p:txBody>
      </p:sp>
      <p:pic>
        <p:nvPicPr>
          <p:cNvPr id="10" name="Рисунок 9" descr="J:\C\Учеба\Thesis_materials(отчет по практике)\thesis\diagram\activity_diagram_weather.png"/>
          <p:cNvPicPr/>
          <p:nvPr/>
        </p:nvPicPr>
        <p:blipFill>
          <a:blip r:embed="rId4" cstate="print"/>
          <a:srcRect l="1661" t="3509" r="21306" b="4588"/>
          <a:stretch>
            <a:fillRect/>
          </a:stretch>
        </p:blipFill>
        <p:spPr bwMode="auto">
          <a:xfrm>
            <a:off x="838200" y="1066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7724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90800" y="2286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Диаграммы классов 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J:\C\Учеба\Thesis_materials(отчет по практике)\thesis\diagram\server_class_diagram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886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J:\C\Учеба\Thesis_materials(отчет по практике)\thesis\diagram\client_class_diagram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95400"/>
            <a:ext cx="411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Сервер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9906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>
                <a:solidFill>
                  <a:srgbClr val="0070C0"/>
                </a:solidFill>
              </a:rPr>
              <a:t>Клиент</a:t>
            </a:r>
            <a:endParaRPr lang="ru-RU" sz="1600" u="sng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86200" y="2286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Игра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143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048000"/>
            <a:ext cx="4989880" cy="364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Актуальность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Военные стратегии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 useBgFill="1">
        <p:nvSpPr>
          <p:cNvPr id="13" name="TextBox 12"/>
          <p:cNvSpPr txBox="1"/>
          <p:nvPr/>
        </p:nvSpPr>
        <p:spPr>
          <a:xfrm>
            <a:off x="762000" y="4724400"/>
            <a:ext cx="8229600" cy="1815882"/>
          </a:xfrm>
          <a:prstGeom prst="rect">
            <a:avLst/>
          </a:prstGeo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rgbClr val="0070C0"/>
                </a:solidFill>
              </a:rPr>
              <a:t>Возможно ли создание игры на реальных  картах с привязкой к реальным дорогам, учетом рельефа местности и  климата, с автоматическим определением окружения </a:t>
            </a:r>
            <a:r>
              <a:rPr lang="ru-RU" sz="2800" i="1" dirty="0" err="1" smtClean="0">
                <a:solidFill>
                  <a:srgbClr val="0070C0"/>
                </a:solidFill>
              </a:rPr>
              <a:t>юнита</a:t>
            </a:r>
            <a:r>
              <a:rPr lang="ru-RU" sz="2800" i="1" dirty="0" smtClean="0">
                <a:solidFill>
                  <a:srgbClr val="0070C0"/>
                </a:solidFill>
              </a:rPr>
              <a:t>?</a:t>
            </a:r>
            <a:endParaRPr lang="ru-RU" sz="2800" i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00200"/>
            <a:ext cx="4048125" cy="30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01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00600" y="1600200"/>
            <a:ext cx="4191000" cy="3079051"/>
          </a:xfrm>
          <a:prstGeom prst="rect">
            <a:avLst/>
          </a:prstGeom>
          <a:ln/>
        </p:spPr>
      </p:pic>
      <p:sp>
        <p:nvSpPr>
          <p:cNvPr id="15" name="TextBox 14"/>
          <p:cNvSpPr txBox="1"/>
          <p:nvPr/>
        </p:nvSpPr>
        <p:spPr>
          <a:xfrm>
            <a:off x="5638800" y="1066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solidFill>
                  <a:srgbClr val="0070C0"/>
                </a:solidFill>
              </a:rPr>
              <a:t>Реальные карты</a:t>
            </a:r>
            <a:endParaRPr lang="ru-RU" sz="20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505200" y="2286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Результаты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685800" y="1025635"/>
            <a:ext cx="8305800" cy="57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поиск и анализ существующих игр на реальных картах;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произведен анализ возможностей и ограничений  существующих популярных картографических сервисов в части получения маршрутов и данных рельефа местности;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проведен поиск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 source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программного обеспечения для построения своих сервисов маршрутов и высотных данных на основе общедоступных бесплатных географических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использования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OSRM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как сервиса маршрутов для использования в игре;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показана возможность получения графа дорожной сети из данных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OpenStreetMaps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 использования его для построения маршрутов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в игре и определения окружения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реализованы сервисы маршрутов, определения окружения,  высотных данных и погодных данных;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реализован прототип военной </a:t>
            </a:r>
            <a:r>
              <a:rPr lang="ru-RU" sz="1600" i="1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онлайн</a:t>
            </a:r>
            <a:r>
              <a:rPr kumimoji="0" lang="ru-RU" sz="1600" b="0" i="1" u="none" strike="noStrike" cap="none" normalizeH="0" baseline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-стратегии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использующей реальные карты и учитывающей рельеф местности</a:t>
            </a:r>
            <a:r>
              <a:rPr lang="ru-RU" sz="1600" i="1" dirty="0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, погоду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и определение окружения  </a:t>
            </a:r>
            <a:r>
              <a:rPr kumimoji="0" lang="ru-RU" sz="1600" b="0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16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sz="1600" b="0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20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5" name="WordArt 5"/>
          <p:cNvSpPr>
            <a:spLocks noChangeArrowheads="1" noChangeShapeType="1" noTextEdit="1"/>
          </p:cNvSpPr>
          <p:nvPr/>
        </p:nvSpPr>
        <p:spPr bwMode="auto">
          <a:xfrm>
            <a:off x="1258888" y="2636838"/>
            <a:ext cx="6913562" cy="1077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Спасибо за внимание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524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Магистерская диссертация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152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21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971800" y="228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Постановка задачи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986136"/>
            <a:ext cx="7315200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существующих игр использующих реальные  географические карты.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возможностей и ограничений картографических сервисов для получения маршрутов движения, данных рельефа и определения окружения.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Анализ возможности создания сервисов высотных данных,  погодных данных и сервиса маршрутов, выбор платформы для создания этих сервисов и прототипа игры.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Создание прототипа </a:t>
            </a:r>
            <a:r>
              <a:rPr lang="ru-RU" sz="2000" b="1" dirty="0" err="1" smtClean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онлайн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-стратегии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реальных географических картах, использующей данные рельефа, погодные данные и граф дорожной сети для построения маршрутов и  автоматического определения окружения </a:t>
            </a:r>
            <a:r>
              <a:rPr kumimoji="0" lang="ru-RU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юнитов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00400" y="2286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Игры на картах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 descr="w2m_shot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38862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WAR2MAP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1143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REAL WORLD RACING 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" name="Рисунок 9" descr="Means of Exploration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572000"/>
            <a:ext cx="4181475" cy="196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38200" y="4191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WORLD OF THELIVING  DEAD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403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MapsTD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6" cstate="print"/>
          <a:srcRect l="10902" t="20041" r="37562" b="35124"/>
          <a:stretch>
            <a:fillRect/>
          </a:stretch>
        </p:blipFill>
        <p:spPr bwMode="auto">
          <a:xfrm>
            <a:off x="4876800" y="1447800"/>
            <a:ext cx="38719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572001"/>
            <a:ext cx="3581400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66800"/>
            <a:ext cx="3886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4267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4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Картографические сервисы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Google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1143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Яндекс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2895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OpenStreetMap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 cstate="print"/>
          <a:srcRect t="9905" b="2182"/>
          <a:stretch>
            <a:fillRect/>
          </a:stretch>
        </p:blipFill>
        <p:spPr bwMode="auto">
          <a:xfrm>
            <a:off x="4038600" y="3380642"/>
            <a:ext cx="4800600" cy="32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7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Архитектура прототипа игры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pic>
        <p:nvPicPr>
          <p:cNvPr id="3" name="Picture 2" descr="J:\C\Учеба\Thesis_materials(отчет по практике)\thesis\diagram\deploy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143000"/>
            <a:ext cx="8001000" cy="5411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76400" y="2286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Формат данных </a:t>
            </a:r>
            <a:r>
              <a:rPr lang="en-US" sz="3200" i="1" dirty="0" err="1" smtClean="0">
                <a:solidFill>
                  <a:srgbClr val="0070C0"/>
                </a:solidFill>
              </a:rPr>
              <a:t>OpenStreetMap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15000" y="1143000"/>
            <a:ext cx="3276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(точка)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</a:t>
            </a:r>
            <a:r>
              <a:rPr lang="ru-RU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точка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 указанными координатами;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way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(линия)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упорядоченный список точек, составляющих линию или полигон;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(отношение)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группы точек, линий и других отношений, которым назначаются некоторые свойства;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</a:t>
            </a:r>
            <a:r>
              <a:rPr lang="ru-RU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(тег) </a:t>
            </a:r>
            <a:r>
              <a:rPr lang="ru-RU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пары «ключ — значение», могут назначаться точкам, линиям и отношениям.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7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762000" y="990600"/>
            <a:ext cx="48006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&lt;?xml version="1.0" encoding="UTF-8"?&gt;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version="0.6" generator="Overpass API"&gt;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&lt;note&gt;The data included in this document is from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www.openstreetmap.org. The data is made available under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ODbL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.&lt;/note&gt;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&lt;meta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osm_base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="2014-05-05T17:12:02Z"/&gt;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&lt;node id="2542835051" lat="41.1566855" Lon="1.1127319"&gt;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k="amenity" v="bank"/&gt; 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&lt;/node&gt;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&lt;way id="124097636"&gt;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ref="1382092447"/&gt;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ref="1382092449"/&gt;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k="highway" v="residential"/&gt;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&lt;/way&gt;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...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&lt;relation id="3673829"&gt;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ref="245471476"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ref="200188956"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type="way" ref="88815384"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&lt;member type="node" ref="2159299141" role=""/&gt;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k="route" v="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light_rail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&lt;tag k="type" v="route"/&gt;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relation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&lt;/</a:t>
            </a:r>
            <a:r>
              <a:rPr kumimoji="0" lang="ru-RU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osm</a:t>
            </a:r>
            <a:r>
              <a:rPr kumimoji="0" lang="ru-RU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&gt;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5181600"/>
            <a:ext cx="2209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Сервис маршрутов. </a:t>
            </a:r>
            <a:r>
              <a:rPr lang="en-US" sz="3200" i="1" dirty="0" smtClean="0">
                <a:solidFill>
                  <a:srgbClr val="0070C0"/>
                </a:solidFill>
              </a:rPr>
              <a:t>OSRM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447800"/>
            <a:ext cx="2057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4478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1447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ontractionHierarchies3.png"/>
          <p:cNvPicPr/>
          <p:nvPr/>
        </p:nvPicPr>
        <p:blipFill>
          <a:blip r:embed="rId7" cstate="print"/>
          <a:srcRect l="3704" t="12500" r="7407" b="6250"/>
          <a:stretch>
            <a:fillRect/>
          </a:stretch>
        </p:blipFill>
        <p:spPr bwMode="auto">
          <a:xfrm>
            <a:off x="6858000" y="13716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8" cstate="print"/>
          <a:srcRect t="4167" r="11111"/>
          <a:stretch>
            <a:fillRect/>
          </a:stretch>
        </p:blipFill>
        <p:spPr bwMode="auto">
          <a:xfrm>
            <a:off x="6477000" y="2590800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581400"/>
            <a:ext cx="4038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Теория графов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143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Иерархический подход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048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Open Source Routing Machine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029200" y="4343400"/>
            <a:ext cx="38862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Гибкий импорт файлов данных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OSM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Написана на языке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++ и доступно в соответствии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BSD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лицензией для любого использования.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Возможность обработки сетей континентальных размеров.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Высокая производительность алгоритма маршрутизации.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8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C\Учеба\Без имени-4.png"/>
          <p:cNvPicPr>
            <a:picLocks noChangeAspect="1" noChangeArrowheads="1"/>
          </p:cNvPicPr>
          <p:nvPr/>
        </p:nvPicPr>
        <p:blipFill>
          <a:blip r:embed="rId2" cstate="print"/>
          <a:srcRect r="4273"/>
          <a:stretch>
            <a:fillRect/>
          </a:stretch>
        </p:blipFill>
        <p:spPr bwMode="auto">
          <a:xfrm>
            <a:off x="609600" y="0"/>
            <a:ext cx="8534400" cy="1146175"/>
          </a:xfrm>
          <a:prstGeom prst="rect">
            <a:avLst/>
          </a:prstGeom>
          <a:noFill/>
        </p:spPr>
      </p:pic>
      <p:pic>
        <p:nvPicPr>
          <p:cNvPr id="1027" name="Picture 3" descr="J:\C\Учеба\Без имени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96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62200" y="2286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smtClean="0">
                <a:solidFill>
                  <a:srgbClr val="0070C0"/>
                </a:solidFill>
              </a:rPr>
              <a:t>Маршрутизация. </a:t>
            </a:r>
            <a:r>
              <a:rPr lang="en-US" sz="3200" i="1" dirty="0" err="1" smtClean="0">
                <a:solidFill>
                  <a:srgbClr val="0070C0"/>
                </a:solidFill>
              </a:rPr>
              <a:t>SpatiaLite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14400" y="12954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 smtClean="0">
                <a:solidFill>
                  <a:srgbClr val="0070C0"/>
                </a:solidFill>
              </a:rPr>
              <a:t>Spatialite</a:t>
            </a:r>
            <a:r>
              <a:rPr lang="en-US" sz="2000" dirty="0" smtClean="0">
                <a:solidFill>
                  <a:srgbClr val="0070C0"/>
                </a:solidFill>
              </a:rPr>
              <a:t> - </a:t>
            </a:r>
            <a:r>
              <a:rPr lang="ru-RU" sz="2000" dirty="0" smtClean="0">
                <a:solidFill>
                  <a:srgbClr val="0070C0"/>
                </a:solidFill>
              </a:rPr>
              <a:t>это  однопользовательская СУБД на базе </a:t>
            </a:r>
            <a:r>
              <a:rPr lang="ru-RU" sz="2000" b="1" dirty="0" err="1" smtClean="0">
                <a:solidFill>
                  <a:srgbClr val="0070C0"/>
                </a:solidFill>
              </a:rPr>
              <a:t>SQLite</a:t>
            </a:r>
            <a:r>
              <a:rPr lang="ru-RU" sz="2000" dirty="0" smtClean="0">
                <a:solidFill>
                  <a:srgbClr val="0070C0"/>
                </a:solidFill>
              </a:rPr>
              <a:t> с поддержкой пространственных данных и алгоритмов их обработки.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143000" y="1981200"/>
            <a:ext cx="6705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spatialite_osm_net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-o map.osm -d 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map.sqlite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-T roads -m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62000" y="24384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* FROM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roads_net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WHERE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NodeFrom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=304524784 AND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NodeTo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=25896396;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3505200"/>
            <a:ext cx="5029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848600" y="152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9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из 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886</Words>
  <PresentationFormat>Экран (4:3)</PresentationFormat>
  <Paragraphs>194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Alexander</dc:creator>
  <cp:lastModifiedBy>Alexander</cp:lastModifiedBy>
  <cp:revision>136</cp:revision>
  <dcterms:created xsi:type="dcterms:W3CDTF">2015-05-27T06:02:20Z</dcterms:created>
  <dcterms:modified xsi:type="dcterms:W3CDTF">2015-06-23T10:12:31Z</dcterms:modified>
</cp:coreProperties>
</file>